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39"/>
  </p:notesMasterIdLst>
  <p:handoutMasterIdLst>
    <p:handoutMasterId r:id="rId40"/>
  </p:handoutMasterIdLst>
  <p:sldIdLst>
    <p:sldId id="277" r:id="rId3"/>
    <p:sldId id="330" r:id="rId4"/>
    <p:sldId id="331" r:id="rId5"/>
    <p:sldId id="342" r:id="rId6"/>
    <p:sldId id="305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02" r:id="rId18"/>
    <p:sldId id="303" r:id="rId19"/>
    <p:sldId id="304" r:id="rId20"/>
    <p:sldId id="299" r:id="rId21"/>
    <p:sldId id="318" r:id="rId22"/>
    <p:sldId id="307" r:id="rId23"/>
    <p:sldId id="310" r:id="rId24"/>
    <p:sldId id="309" r:id="rId25"/>
    <p:sldId id="298" r:id="rId26"/>
    <p:sldId id="320" r:id="rId27"/>
    <p:sldId id="313" r:id="rId28"/>
    <p:sldId id="314" r:id="rId29"/>
    <p:sldId id="322" r:id="rId30"/>
    <p:sldId id="325" r:id="rId31"/>
    <p:sldId id="315" r:id="rId32"/>
    <p:sldId id="316" r:id="rId33"/>
    <p:sldId id="319" r:id="rId34"/>
    <p:sldId id="326" r:id="rId35"/>
    <p:sldId id="327" r:id="rId36"/>
    <p:sldId id="328" r:id="rId37"/>
    <p:sldId id="324" r:id="rId38"/>
  </p:sldIdLst>
  <p:sldSz cx="6858000" cy="9144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ine, Susan Patricia" initials="RS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18" autoAdjust="0"/>
    <p:restoredTop sz="94706" autoAdjust="0"/>
  </p:normalViewPr>
  <p:slideViewPr>
    <p:cSldViewPr>
      <p:cViewPr varScale="1">
        <p:scale>
          <a:sx n="86" d="100"/>
          <a:sy n="86" d="100"/>
        </p:scale>
        <p:origin x="2820" y="9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5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02T14:46:48.48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F3D3E-105C-4891-B288-BC982DA6DAD6}" type="datetimeFigureOut">
              <a:rPr lang="en-US" smtClean="0"/>
              <a:pPr/>
              <a:t>2/11/2022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D2043-CCB6-4766-B123-7F0CB303EA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093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C2EEA-5A22-C949-A153-F31A281BAFB7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3425" y="744538"/>
            <a:ext cx="27908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F7EEC-8A1A-F940-A3ED-2C4675DAD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3425" y="744538"/>
            <a:ext cx="27908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sure the</a:t>
            </a:r>
            <a:r>
              <a:rPr lang="en-US" baseline="0" dirty="0"/>
              <a:t> illustration shows the fertilization in the fallopian tube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F7EEC-8A1A-F940-A3ED-2C4675DAD95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1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397389"/>
            <a:ext cx="5929354" cy="745587"/>
          </a:xfrm>
        </p:spPr>
        <p:txBody>
          <a:bodyPr>
            <a:normAutofit/>
          </a:bodyPr>
          <a:lstStyle>
            <a:lvl1pPr>
              <a:defRPr sz="2800" b="1" cap="all" baseline="0"/>
            </a:lvl1pPr>
          </a:lstStyle>
          <a:p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71500" y="1214414"/>
            <a:ext cx="5786438" cy="64293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71500" y="7715250"/>
            <a:ext cx="5786438" cy="571500"/>
          </a:xfrm>
          <a:prstGeom prst="rect">
            <a:avLst/>
          </a:prstGeom>
        </p:spPr>
        <p:txBody>
          <a:bodyPr/>
          <a:lstStyle>
            <a:lvl2pPr algn="ctr">
              <a:buNone/>
              <a:defRPr b="1" cap="all" baseline="0"/>
            </a:lvl2pPr>
          </a:lstStyle>
          <a:p>
            <a:pPr lvl="1"/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397389"/>
            <a:ext cx="5929354" cy="745587"/>
          </a:xfrm>
        </p:spPr>
        <p:txBody>
          <a:bodyPr>
            <a:normAutofit/>
          </a:bodyPr>
          <a:lstStyle>
            <a:lvl1pPr>
              <a:defRPr sz="2800" b="1" cap="all" baseline="0"/>
            </a:lvl1pPr>
          </a:lstStyle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71500" y="1214438"/>
            <a:ext cx="5857875" cy="69294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397389"/>
            <a:ext cx="5929354" cy="745587"/>
          </a:xfrm>
        </p:spPr>
        <p:txBody>
          <a:bodyPr>
            <a:normAutofit/>
          </a:bodyPr>
          <a:lstStyle>
            <a:lvl1pPr>
              <a:defRPr sz="2800" b="1" cap="all" baseline="0"/>
            </a:lvl1pPr>
          </a:lstStyle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71500" y="1214438"/>
            <a:ext cx="5857875" cy="69294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33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pic>
        <p:nvPicPr>
          <p:cNvPr id="6" name="Picture 5" descr="Tingathe.psd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2014" y="8358214"/>
            <a:ext cx="5111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786190" y="8510615"/>
            <a:ext cx="25145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>
                <a:latin typeface="Gill Sans MT" pitchFamily="34" charset="0"/>
              </a:rPr>
              <a:t>UNIT</a:t>
            </a:r>
            <a:r>
              <a:rPr lang="en-US" sz="1200" b="1" baseline="0" dirty="0">
                <a:latin typeface="Gill Sans MT" pitchFamily="34" charset="0"/>
              </a:rPr>
              <a:t> 12:</a:t>
            </a:r>
            <a:r>
              <a:rPr lang="en-US" sz="1200" b="0" baseline="0" dirty="0">
                <a:latin typeface="Gill Sans MT" pitchFamily="34" charset="0"/>
              </a:rPr>
              <a:t> FAMILY PLANNING</a:t>
            </a:r>
            <a:endParaRPr lang="en-US" sz="1200" b="0" dirty="0">
              <a:latin typeface="Gill Sans M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12006-B27E-D14B-8F26-DC2D4A5FC30D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397389"/>
            <a:ext cx="5929354" cy="143141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Rounded MT Bold" charset="0"/>
                <a:ea typeface="Arial Rounded MT Bold" charset="0"/>
                <a:cs typeface="Arial Rounded MT Bold" charset="0"/>
              </a:rPr>
              <a:t>Guide to</a:t>
            </a:r>
            <a:br>
              <a:rPr lang="en-US" sz="4000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sz="4000" dirty="0">
                <a:latin typeface="Arial Rounded MT Bold" charset="0"/>
                <a:ea typeface="Arial Rounded MT Bold" charset="0"/>
                <a:cs typeface="Arial Rounded MT Bold" charset="0"/>
              </a:rPr>
              <a:t>Pregnancy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B3C5E-0F1F-8F4B-8D9C-87D9DCAA1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69" y="2411760"/>
            <a:ext cx="3187700" cy="5676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 Rounded MT Bold" charset="0"/>
                <a:ea typeface="Arial Rounded MT Bold" charset="0"/>
                <a:cs typeface="Arial Rounded MT Bold" charset="0"/>
              </a:rPr>
              <a:t>WEEk</a:t>
            </a:r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 17-20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Your baby’s senses are developing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Hair is growing on your baby’s head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will start to feel your baby move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Your belly will be growing much bigger 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can see the baby’s gender on ultrasound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5" b="22727"/>
          <a:stretch/>
        </p:blipFill>
        <p:spPr bwMode="auto">
          <a:xfrm>
            <a:off x="265213" y="4900795"/>
            <a:ext cx="4146411" cy="27477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ve="http://schemas.openxmlformats.org/markup-compatibility/2006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2440" y="7870847"/>
            <a:ext cx="2191429" cy="923330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By week 20, your baby is the size of a banana</a:t>
            </a:r>
          </a:p>
        </p:txBody>
      </p:sp>
      <p:pic>
        <p:nvPicPr>
          <p:cNvPr id="3076" name="Picture 4" descr="mage result for banan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56" y="6087716"/>
            <a:ext cx="2612897" cy="261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eft Bracket 8"/>
          <p:cNvSpPr/>
          <p:nvPr/>
        </p:nvSpPr>
        <p:spPr>
          <a:xfrm rot="16200000">
            <a:off x="5192541" y="6914459"/>
            <a:ext cx="175203" cy="2520281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53136" y="8307670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16cm</a:t>
            </a:r>
          </a:p>
        </p:txBody>
      </p:sp>
    </p:spTree>
    <p:extLst>
      <p:ext uri="{BB962C8B-B14F-4D97-AF65-F5344CB8AC3E}">
        <p14:creationId xmlns:p14="http://schemas.microsoft.com/office/powerpoint/2010/main" val="1162322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 Rounded MT Bold" charset="0"/>
                <a:ea typeface="Arial Rounded MT Bold" charset="0"/>
                <a:cs typeface="Arial Rounded MT Bold" charset="0"/>
              </a:rPr>
              <a:t>WEEk</a:t>
            </a:r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 21-24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Your baby’s lungs are developing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The baby can hear you talking 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may start to develop stretch marks on your belly and thighs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may also notice mild swelling of your legs and ankles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3"/>
          <a:stretch/>
        </p:blipFill>
        <p:spPr bwMode="auto">
          <a:xfrm>
            <a:off x="439134" y="4211960"/>
            <a:ext cx="3524844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ve="http://schemas.openxmlformats.org/markup-compatibility/2006"/>
            </a:ext>
          </a:extLst>
        </p:spPr>
      </p:pic>
      <p:sp>
        <p:nvSpPr>
          <p:cNvPr id="7" name="Left Bracket 6"/>
          <p:cNvSpPr/>
          <p:nvPr/>
        </p:nvSpPr>
        <p:spPr>
          <a:xfrm rot="16200000">
            <a:off x="5192541" y="6914459"/>
            <a:ext cx="175203" cy="2520281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2440" y="7870847"/>
            <a:ext cx="2191429" cy="923330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By week 24, your baby is the size of a cantaloupe</a:t>
            </a:r>
          </a:p>
        </p:txBody>
      </p:sp>
    </p:spTree>
    <p:extLst>
      <p:ext uri="{BB962C8B-B14F-4D97-AF65-F5344CB8AC3E}">
        <p14:creationId xmlns:p14="http://schemas.microsoft.com/office/powerpoint/2010/main" val="309245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 Rounded MT Bold" charset="0"/>
                <a:ea typeface="Arial Rounded MT Bold" charset="0"/>
                <a:cs typeface="Arial Rounded MT Bold" charset="0"/>
              </a:rPr>
              <a:t>WEEk</a:t>
            </a:r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 25-28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Your baby is starting to sleep and wake up at regular times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may feel your baby start to hiccup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may start developing leg cramps and back pain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04"/>
          <a:stretch/>
        </p:blipFill>
        <p:spPr bwMode="auto">
          <a:xfrm>
            <a:off x="114732" y="3906608"/>
            <a:ext cx="3602300" cy="28976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ve="http://schemas.openxmlformats.org/markup-compatibility/2006"/>
            </a:ext>
          </a:extLst>
        </p:spPr>
      </p:pic>
      <p:pic>
        <p:nvPicPr>
          <p:cNvPr id="5124" name="Picture 4" descr="mage result for eggplan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76" y="6012160"/>
            <a:ext cx="3557389" cy="188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4226" y="7569006"/>
            <a:ext cx="2191429" cy="923330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By week 28, your baby is the size of an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aubergine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9" name="Left Bracket 8"/>
          <p:cNvSpPr/>
          <p:nvPr/>
        </p:nvSpPr>
        <p:spPr>
          <a:xfrm rot="16200000">
            <a:off x="4812460" y="6487513"/>
            <a:ext cx="128339" cy="3327307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53136" y="830767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38 cm</a:t>
            </a:r>
          </a:p>
        </p:txBody>
      </p:sp>
    </p:spTree>
    <p:extLst>
      <p:ext uri="{BB962C8B-B14F-4D97-AF65-F5344CB8AC3E}">
        <p14:creationId xmlns:p14="http://schemas.microsoft.com/office/powerpoint/2010/main" val="510005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 Rounded MT Bold" charset="0"/>
                <a:ea typeface="Arial Rounded MT Bold" charset="0"/>
                <a:cs typeface="Arial Rounded MT Bold" charset="0"/>
              </a:rPr>
              <a:t>WEEk</a:t>
            </a:r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 29-32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Your baby’s brain is growing so the head is getting much bigger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Your baby will be much more active, and you will feel kicking more often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may feel dizzy if you stand up too quickly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may have heartburn, constipation, or hemorrhoids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0"/>
          <a:stretch/>
        </p:blipFill>
        <p:spPr bwMode="auto">
          <a:xfrm>
            <a:off x="29831" y="4533817"/>
            <a:ext cx="3744416" cy="2921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ve="http://schemas.openxmlformats.org/markup-compatibility/2006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1500" y="7956376"/>
            <a:ext cx="2191429" cy="923330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By week 32, your baby is the size of a squash</a:t>
            </a:r>
          </a:p>
        </p:txBody>
      </p:sp>
      <p:pic>
        <p:nvPicPr>
          <p:cNvPr id="6148" name="Picture 4" descr="mage result for squash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984" y="5724128"/>
            <a:ext cx="3315270" cy="169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eft Bracket 8"/>
          <p:cNvSpPr/>
          <p:nvPr/>
        </p:nvSpPr>
        <p:spPr>
          <a:xfrm rot="16200000">
            <a:off x="4848463" y="6523516"/>
            <a:ext cx="128341" cy="325529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53136" y="830767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42 cm</a:t>
            </a:r>
          </a:p>
        </p:txBody>
      </p:sp>
    </p:spTree>
    <p:extLst>
      <p:ext uri="{BB962C8B-B14F-4D97-AF65-F5344CB8AC3E}">
        <p14:creationId xmlns:p14="http://schemas.microsoft.com/office/powerpoint/2010/main" val="1852726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 Rounded MT Bold" charset="0"/>
                <a:ea typeface="Arial Rounded MT Bold" charset="0"/>
                <a:cs typeface="Arial Rounded MT Bold" charset="0"/>
              </a:rPr>
              <a:t>WEEk</a:t>
            </a:r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 33-36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Your baby has finished developing and is now just growing in size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may have trouble sleeping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may have trouble breathing when walking long distances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may also feel some irregular, mostly painless contractions—these are called Braxton Hicks contractions and are different from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labour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contractions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76"/>
          <a:stretch/>
        </p:blipFill>
        <p:spPr bwMode="auto">
          <a:xfrm>
            <a:off x="116632" y="5292080"/>
            <a:ext cx="3179018" cy="2420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ve="http://schemas.openxmlformats.org/markup-compatibility/2006"/>
            </a:ext>
          </a:extLst>
        </p:spPr>
      </p:pic>
      <p:pic>
        <p:nvPicPr>
          <p:cNvPr id="7170" name="Picture 2" descr="mage result for pineapple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1" y="6076976"/>
            <a:ext cx="3665289" cy="213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Bracket 6"/>
          <p:cNvSpPr/>
          <p:nvPr/>
        </p:nvSpPr>
        <p:spPr>
          <a:xfrm rot="16200000">
            <a:off x="4804991" y="6350964"/>
            <a:ext cx="128342" cy="3600401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53136" y="830767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46 cm</a:t>
            </a:r>
          </a:p>
        </p:txBody>
      </p:sp>
      <p:sp>
        <p:nvSpPr>
          <p:cNvPr id="9" name="Rectangle 8"/>
          <p:cNvSpPr/>
          <p:nvPr/>
        </p:nvSpPr>
        <p:spPr>
          <a:xfrm>
            <a:off x="571500" y="7956376"/>
            <a:ext cx="2191429" cy="923330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By week 36, your baby is the size of a pineapple</a:t>
            </a:r>
          </a:p>
        </p:txBody>
      </p:sp>
    </p:spTree>
    <p:extLst>
      <p:ext uri="{BB962C8B-B14F-4D97-AF65-F5344CB8AC3E}">
        <p14:creationId xmlns:p14="http://schemas.microsoft.com/office/powerpoint/2010/main" val="628806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 Rounded MT Bold" charset="0"/>
                <a:ea typeface="Arial Rounded MT Bold" charset="0"/>
                <a:cs typeface="Arial Rounded MT Bold" charset="0"/>
              </a:rPr>
              <a:t>WEEk</a:t>
            </a:r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 37-40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Your baby is adding fat to his body to help control body temperature after birth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may start to notice some leakage of milk from your breasts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If you do not deliver by week 40, you should go to the health center for an evaluation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8"/>
          <a:stretch/>
        </p:blipFill>
        <p:spPr bwMode="auto">
          <a:xfrm>
            <a:off x="116632" y="4860032"/>
            <a:ext cx="3905250" cy="26068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ve="http://schemas.openxmlformats.org/markup-compatibility/2006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1500" y="7956376"/>
            <a:ext cx="2191429" cy="923330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By week 40, your baby is the size of a watermelon</a:t>
            </a:r>
          </a:p>
        </p:txBody>
      </p:sp>
      <p:pic>
        <p:nvPicPr>
          <p:cNvPr id="8196" name="Picture 4" descr="mage result for watermelon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64" y="5711044"/>
            <a:ext cx="2501207" cy="212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eft Bracket 8"/>
          <p:cNvSpPr/>
          <p:nvPr/>
        </p:nvSpPr>
        <p:spPr>
          <a:xfrm rot="16200000">
            <a:off x="5099466" y="6571414"/>
            <a:ext cx="121602" cy="2759698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53136" y="830767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51 cm</a:t>
            </a:r>
          </a:p>
        </p:txBody>
      </p:sp>
    </p:spTree>
    <p:extLst>
      <p:ext uri="{BB962C8B-B14F-4D97-AF65-F5344CB8AC3E}">
        <p14:creationId xmlns:p14="http://schemas.microsoft.com/office/powerpoint/2010/main" val="90118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80" y="4932040"/>
            <a:ext cx="5829300" cy="18161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you keep your pregnancy healthy?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6957" y="6876256"/>
            <a:ext cx="5829300" cy="1728192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Attend antenatal care visits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Take iron supplements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Eat a healthy diet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Don’t smoke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Don’t let anyone hurt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F3D25E-A0AA-044B-B6CA-4580C4D51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6" y="405992"/>
            <a:ext cx="1525648" cy="1652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A9A9AC-6C32-9A48-8961-F4F7DABD92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40" y="539552"/>
            <a:ext cx="3129779" cy="2419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C7462E-303C-8C4F-B0FF-EE1DCA9CB6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32" y="2356242"/>
            <a:ext cx="1656184" cy="227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70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 Rounded MT Bold" charset="0"/>
                <a:ea typeface="Arial Rounded MT Bold" charset="0"/>
                <a:cs typeface="Arial Rounded MT Bold" charset="0"/>
              </a:rPr>
              <a:t>Iron supplementation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Iron-deficiency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anaemia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is a decrease in the number of red blood cells in the body due to a lack of iron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Women who are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anaemic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are more likely to deliver a baby preterm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Women who take iron supplements during pregnancy are less likely to be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anaemic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and less likely to have complications in their pregnancy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24" y="5382435"/>
            <a:ext cx="2786784" cy="302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47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35" y="5656269"/>
            <a:ext cx="3552404" cy="274827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Good Nutrition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Pregnant women should have balanced diets with foods from all six of food groups: staples, fats, animals, legumes, vegetables, and fruits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Women who eat too little or do not eat the right foods have an increased risk of complications in pregnancy, including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anaemia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and preterm delivery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996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63E246-C18E-7A47-ADEE-91863B17F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64" y="2446595"/>
            <a:ext cx="1568397" cy="169452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are more likely to deliver your baby too early if</a:t>
            </a:r>
            <a:r>
              <a:rPr lang="is-IS" dirty="0">
                <a:latin typeface="Arial Rounded MT Bold" charset="0"/>
                <a:ea typeface="Arial Rounded MT Bold" charset="0"/>
                <a:cs typeface="Arial Rounded MT Bold" charset="0"/>
              </a:rPr>
              <a:t>…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41188" y="1475656"/>
            <a:ext cx="5857875" cy="6740227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smoke or chew tobacco leaves during pregnancy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Your partner or someone else is hurting you</a:t>
            </a:r>
          </a:p>
          <a:p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CB5828-B2D4-074F-B8F6-4C8A6768A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00" y="2555776"/>
            <a:ext cx="1712946" cy="1586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98" y="5626051"/>
            <a:ext cx="2468821" cy="248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4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 Rounded MT Bold" charset="0"/>
                <a:ea typeface="Arial Rounded MT Bold" charset="0"/>
                <a:cs typeface="Arial Rounded MT Bold" charset="0"/>
              </a:rPr>
              <a:t>Basics of pregnancy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A woman can become pregnant after she has unprotected sex.  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The sperm released from the man’s penis during sex swims up through the woman’s cervix and uterus 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The sperm meets the egg in the fallopian tube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784" y="4283968"/>
            <a:ext cx="4041527" cy="438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55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397389"/>
            <a:ext cx="5929354" cy="1078267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When should you go to the health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centre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5781" y="5868144"/>
            <a:ext cx="5857875" cy="2923803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have regular, painful contractions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are leaking water from the vagina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are bleeding from the vagina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The baby is not moving or is not moving as much as before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have not delivered by week 40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06" y="1918066"/>
            <a:ext cx="4600223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28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contractions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Contractions might feel like severe menstrual cramps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The pain may start in your back or in your belly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Labor contractions come at regular intervals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They become more painful over time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6" y="5148064"/>
            <a:ext cx="2036826" cy="31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16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Leaking of fluid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The water that surrounds the baby is called amniotic fluid 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When your “water breaks,” the sac surrounding the baby opens and the fluid comes out the vagina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The fluid might come out in a big gush or it might leak out in small amounts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56" y="4932040"/>
            <a:ext cx="2447869" cy="364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27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Vaginal bleeding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/>
              <a:t>Vaginal bleeding or spotting early in the pregnancy is associated with an increased risk of preterm labor</a:t>
            </a:r>
          </a:p>
          <a:p>
            <a:r>
              <a:rPr lang="en-US" dirty="0"/>
              <a:t>If the bleeding happens multiple times or on multiple days, this might be a sign of preterm labor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C00FC-C167-8440-8730-8A700BB3EC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70" y="4969678"/>
            <a:ext cx="2250029" cy="3513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E836C-25E7-EC46-96A9-8EB33294D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4067944"/>
            <a:ext cx="3757414" cy="33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75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" t="4308" r="17301" b="4748"/>
          <a:stretch/>
        </p:blipFill>
        <p:spPr>
          <a:xfrm>
            <a:off x="5404578" y="5862199"/>
            <a:ext cx="1453422" cy="25570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6588224"/>
            <a:ext cx="1355288" cy="209518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blood pressure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9"/>
            <a:ext cx="5857875" cy="4062331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If you have any of the symptoms of high blood pressure, you should go to the health </a:t>
            </a:r>
            <a:r>
              <a:rPr lang="en-US" sz="2800" dirty="0" err="1"/>
              <a:t>centre</a:t>
            </a:r>
            <a:r>
              <a:rPr lang="en-US" sz="2800" dirty="0"/>
              <a:t> immediately</a:t>
            </a:r>
          </a:p>
          <a:p>
            <a:pPr lvl="1"/>
            <a:r>
              <a:rPr lang="en-US" sz="2200" dirty="0"/>
              <a:t>Abdominal pain</a:t>
            </a:r>
          </a:p>
          <a:p>
            <a:pPr lvl="1"/>
            <a:r>
              <a:rPr lang="en-US" sz="2200" dirty="0"/>
              <a:t>Severe headaches</a:t>
            </a:r>
          </a:p>
          <a:p>
            <a:pPr lvl="1"/>
            <a:r>
              <a:rPr lang="en-US" sz="2200" dirty="0"/>
              <a:t>Blurred vision</a:t>
            </a:r>
          </a:p>
          <a:p>
            <a:pPr lvl="1"/>
            <a:r>
              <a:rPr lang="en-US" sz="2200" dirty="0"/>
              <a:t>Swelling of the face, hands, or feet</a:t>
            </a:r>
          </a:p>
          <a:p>
            <a:pPr lvl="1"/>
            <a:r>
              <a:rPr lang="en-US" sz="2200" dirty="0"/>
              <a:t>Seizures</a:t>
            </a:r>
          </a:p>
          <a:p>
            <a:r>
              <a:rPr lang="en-US" sz="2200" dirty="0"/>
              <a:t>High blood pressure can be life-threatening during pregnancy</a:t>
            </a:r>
          </a:p>
          <a:p>
            <a:r>
              <a:rPr lang="en-US" sz="2200" dirty="0"/>
              <a:t>If you have high blood pressure, you might need to deliver the baby early</a:t>
            </a:r>
          </a:p>
        </p:txBody>
      </p:sp>
      <p:sp>
        <p:nvSpPr>
          <p:cNvPr id="10" name="Arrow: Right 9"/>
          <p:cNvSpPr/>
          <p:nvPr/>
        </p:nvSpPr>
        <p:spPr>
          <a:xfrm>
            <a:off x="5117911" y="6174218"/>
            <a:ext cx="573333" cy="23138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34F321-6647-6E4B-9553-B27844782A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46" y="6152756"/>
            <a:ext cx="2300896" cy="1483061"/>
          </a:xfrm>
          <a:prstGeom prst="rect">
            <a:avLst/>
          </a:prstGeom>
        </p:spPr>
      </p:pic>
      <p:sp>
        <p:nvSpPr>
          <p:cNvPr id="14" name="Arrow: Right 9"/>
          <p:cNvSpPr/>
          <p:nvPr/>
        </p:nvSpPr>
        <p:spPr>
          <a:xfrm>
            <a:off x="4955950" y="7140723"/>
            <a:ext cx="573333" cy="23138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Right 9"/>
          <p:cNvSpPr/>
          <p:nvPr/>
        </p:nvSpPr>
        <p:spPr>
          <a:xfrm>
            <a:off x="5067280" y="8107228"/>
            <a:ext cx="573333" cy="23138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14685" y="8430112"/>
            <a:ext cx="113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Swelling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48839" y="7635817"/>
            <a:ext cx="115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Seizures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4183" y="8691970"/>
            <a:ext cx="1326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Headache</a:t>
            </a:r>
          </a:p>
        </p:txBody>
      </p:sp>
    </p:spTree>
    <p:extLst>
      <p:ext uri="{BB962C8B-B14F-4D97-AF65-F5344CB8AC3E}">
        <p14:creationId xmlns:p14="http://schemas.microsoft.com/office/powerpoint/2010/main" val="3569189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397389"/>
            <a:ext cx="5929354" cy="11502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Rounded MT Bold" charset="0"/>
                <a:ea typeface="Arial Rounded MT Bold" charset="0"/>
                <a:cs typeface="Arial Rounded MT Bold" charset="0"/>
              </a:rPr>
              <a:t>What will happen at the health </a:t>
            </a:r>
            <a:r>
              <a:rPr lang="en-US" sz="3200" dirty="0" err="1">
                <a:latin typeface="Arial Rounded MT Bold" charset="0"/>
                <a:ea typeface="Arial Rounded MT Bold" charset="0"/>
                <a:cs typeface="Arial Rounded MT Bold" charset="0"/>
              </a:rPr>
              <a:t>centre</a:t>
            </a:r>
            <a:r>
              <a:rPr lang="en-US" sz="3200" dirty="0">
                <a:latin typeface="Arial Rounded MT Bold" charset="0"/>
                <a:ea typeface="Arial Rounded MT Bold" charset="0"/>
                <a:cs typeface="Arial Rounded MT Bold" charset="0"/>
              </a:rPr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1500" y="1835695"/>
            <a:ext cx="5857875" cy="2952329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will be evaluated by a skilled birth attendant so that you and your baby will be healthy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If you are sick or the baby is preterm, you may be sent to the nearest hospital for care by a specialist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If you are in labor, you will deliver the baby</a:t>
            </a:r>
          </a:p>
          <a:p>
            <a:pPr lvl="1"/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might have a vaginal birth</a:t>
            </a:r>
          </a:p>
          <a:p>
            <a:pPr lvl="1"/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might require a Caesar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00" y="5652120"/>
            <a:ext cx="3982181" cy="319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34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Having a Caesar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Caesars are performed in the operating theater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During a Caesar, the surgeon will deliver the baby through an incision in the abdomen 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Women who have infections, problems with the placenta, or chronic health conditions such as diabetes are more likely to need a Caesar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5436096"/>
            <a:ext cx="3641702" cy="30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28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After delivery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The umbilical cord runs from an opening in the baby’s stomach to the placenta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Once the baby is born, there is no need for this connection anymore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After a birth, the umbilical cord should be clamped or tied and cut with a clean instrument to avoid infection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64" y="5570281"/>
            <a:ext cx="4023909" cy="284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23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Kangaroo care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1500" y="1214439"/>
            <a:ext cx="5857875" cy="299752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It is very important that the baby is kept warm after delivery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To do this, you should put the baby on your chest directly on your skin and wrap a blanket or a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chitenje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around the baby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Carrying the baby wrapped this way is called “kangaroo care”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1D3409-7FFB-A047-AFA0-825741EF3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19" y="4427984"/>
            <a:ext cx="24384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63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7213041-38A9-674F-945C-2C6B7B283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72" y="5596750"/>
            <a:ext cx="3952635" cy="2727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F408C-FF23-EE4B-AFC0-1ADD7147A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82144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 Rounded MT Bold" charset="0"/>
                <a:ea typeface="Arial Rounded MT Bold" charset="0"/>
                <a:cs typeface="Arial Rounded MT Bold" charset="0"/>
              </a:rPr>
              <a:t>HOSPITAL CARE FOR BABY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36FE6-7296-E84D-A298-39E7ACFC6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403648"/>
            <a:ext cx="6172200" cy="652652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Rounded MT Bold" charset="0"/>
                <a:ea typeface="Arial Rounded MT Bold" charset="0"/>
                <a:cs typeface="Arial Rounded MT Bold" charset="0"/>
              </a:rPr>
              <a:t>Preterm babies are sometimes sick and require help with breathing</a:t>
            </a:r>
          </a:p>
          <a:p>
            <a:r>
              <a:rPr lang="en-US" sz="2400" dirty="0">
                <a:latin typeface="Arial Rounded MT Bold" charset="0"/>
                <a:ea typeface="Arial Rounded MT Bold" charset="0"/>
                <a:cs typeface="Arial Rounded MT Bold" charset="0"/>
              </a:rPr>
              <a:t>The baby may need to stay in the hospital for special care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B2904E-7578-6C4C-A3C9-BF7E85A3D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66" y="3999955"/>
            <a:ext cx="2351011" cy="270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55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pregnancy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Once the egg and sperm have joined together, they form an embryo, which attaches to the inside of your uterus and starts growing into a baby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Because the embryo is attached to the uterus, you will not bleed and you will miss your period--this is the first sign of pregnancy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It takes 40 weeks for the baby to grow</a:t>
            </a:r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85" y="5724128"/>
            <a:ext cx="5239798" cy="309889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859308" y="5940152"/>
            <a:ext cx="576064" cy="5760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63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preterm delivery?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1521" y="1547664"/>
            <a:ext cx="5857875" cy="249346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>
                <a:latin typeface="Gill Sans MT"/>
                <a:cs typeface="Gill Sans MT"/>
              </a:rPr>
              <a:t>Pregnancy lasts 40 weeks</a:t>
            </a:r>
          </a:p>
          <a:p>
            <a:pPr>
              <a:defRPr/>
            </a:pPr>
            <a:r>
              <a:rPr lang="en-US" dirty="0">
                <a:latin typeface="Gill Sans MT"/>
                <a:cs typeface="Gill Sans MT"/>
              </a:rPr>
              <a:t>If your labor begins before the 37th week of pregnancy, you are in preterm labor</a:t>
            </a:r>
          </a:p>
          <a:p>
            <a:pPr>
              <a:defRPr/>
            </a:pPr>
            <a:r>
              <a:rPr lang="en-US" dirty="0">
                <a:latin typeface="Gill Sans MT"/>
                <a:cs typeface="Gill Sans MT"/>
              </a:rPr>
              <a:t>Preterm delivery is the most common cause of death in newborn babies</a:t>
            </a:r>
          </a:p>
          <a:p>
            <a:pPr>
              <a:defRPr/>
            </a:pPr>
            <a:r>
              <a:rPr lang="en-US" dirty="0">
                <a:latin typeface="Gill Sans MT"/>
                <a:cs typeface="Gill Sans MT"/>
              </a:rPr>
              <a:t>In Malawi, 1 in every 5 babies is born preterm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43" y="5004048"/>
            <a:ext cx="4600951" cy="345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44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397389"/>
            <a:ext cx="5929354" cy="1078267"/>
          </a:xfrm>
        </p:spPr>
        <p:txBody>
          <a:bodyPr>
            <a:normAutofit/>
          </a:bodyPr>
          <a:lstStyle/>
          <a:p>
            <a:r>
              <a:rPr lang="en-US" dirty="0"/>
              <a:t>How do I know if my baby is preterm?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1500" y="1907705"/>
            <a:ext cx="5857875" cy="37444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Keep track of your period using</a:t>
            </a:r>
          </a:p>
          <a:p>
            <a:pPr lvl="1"/>
            <a:r>
              <a:rPr lang="en-US" dirty="0"/>
              <a:t>A calendar</a:t>
            </a:r>
          </a:p>
          <a:p>
            <a:pPr lvl="1"/>
            <a:r>
              <a:rPr lang="en-US" dirty="0"/>
              <a:t>Beads</a:t>
            </a:r>
          </a:p>
          <a:p>
            <a:pPr lvl="1"/>
            <a:r>
              <a:rPr lang="en-US" dirty="0"/>
              <a:t>Your phone</a:t>
            </a:r>
          </a:p>
          <a:p>
            <a:r>
              <a:rPr lang="en-US" dirty="0"/>
              <a:t>Your health care provider will use the first day you bled to calculate your due date</a:t>
            </a:r>
          </a:p>
          <a:p>
            <a:r>
              <a:rPr lang="en-US" dirty="0"/>
              <a:t>A full term pregnancy is </a:t>
            </a:r>
            <a:r>
              <a:rPr lang="en-US" b="1" dirty="0"/>
              <a:t>40 weeks</a:t>
            </a:r>
          </a:p>
          <a:p>
            <a:r>
              <a:rPr lang="en-US" dirty="0"/>
              <a:t>If you have the baby more than one month before your due date, your baby is preterm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A17098-0075-B442-AC80-DE51587DD5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6" y="6180075"/>
            <a:ext cx="1785201" cy="2579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7F866B-7FFC-964E-9B16-6D0F642AE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494" y="6588224"/>
            <a:ext cx="2242619" cy="154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67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5220072"/>
            <a:ext cx="4608512" cy="3182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397389"/>
            <a:ext cx="5929354" cy="1078267"/>
          </a:xfrm>
        </p:spPr>
        <p:txBody>
          <a:bodyPr>
            <a:normAutofit/>
          </a:bodyPr>
          <a:lstStyle/>
          <a:p>
            <a:r>
              <a:rPr lang="en-US" dirty="0"/>
              <a:t>Why is preterm birth a problem?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1500" y="1763688"/>
            <a:ext cx="5857875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Babies born too soon can have many problems</a:t>
            </a:r>
          </a:p>
          <a:p>
            <a:r>
              <a:rPr lang="en-US" dirty="0"/>
              <a:t>Difficulty breathing</a:t>
            </a:r>
          </a:p>
          <a:p>
            <a:r>
              <a:rPr lang="en-US" dirty="0"/>
              <a:t>Infections</a:t>
            </a:r>
          </a:p>
          <a:p>
            <a:r>
              <a:rPr lang="en-US" dirty="0"/>
              <a:t>Low blood sugar</a:t>
            </a:r>
          </a:p>
          <a:p>
            <a:r>
              <a:rPr lang="en-US" dirty="0"/>
              <a:t>Low body temperature</a:t>
            </a:r>
          </a:p>
          <a:p>
            <a:r>
              <a:rPr lang="en-US" dirty="0"/>
              <a:t>Seizures</a:t>
            </a:r>
          </a:p>
          <a:p>
            <a:r>
              <a:rPr lang="en-US" dirty="0"/>
              <a:t>Injury to brain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382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80" y="4427984"/>
            <a:ext cx="5829300" cy="18161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I prevent preterm delivery in future pregnancies?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80" y="6244084"/>
            <a:ext cx="5829300" cy="1872208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Pregnancy Spacing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Prevent or Treat Infection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Contraception</a:t>
            </a:r>
          </a:p>
        </p:txBody>
      </p:sp>
    </p:spTree>
    <p:extLst>
      <p:ext uri="{BB962C8B-B14F-4D97-AF65-F5344CB8AC3E}">
        <p14:creationId xmlns:p14="http://schemas.microsoft.com/office/powerpoint/2010/main" val="2830284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CA5F66-2B81-7948-98DF-5CE86DFD5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868" y="3742246"/>
            <a:ext cx="2574689" cy="24215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F408C-FF23-EE4B-AFC0-1ADD7147A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PREGNANCY SPACING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36FE6-7296-E84D-A298-39E7ACFC6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895552"/>
            <a:ext cx="6172200" cy="6034617"/>
          </a:xfrm>
        </p:spPr>
        <p:txBody>
          <a:bodyPr>
            <a:normAutofit/>
          </a:bodyPr>
          <a:lstStyle/>
          <a:p>
            <a:r>
              <a:rPr lang="en-US" sz="2400" dirty="0"/>
              <a:t>Waiting at least 2 years between pregnancies will decrease the chance of preterm labor</a:t>
            </a:r>
          </a:p>
          <a:p>
            <a:r>
              <a:rPr lang="en-US" sz="2400" dirty="0"/>
              <a:t>If you are sexually active, it is best to use contraception to prevent pregnancy and condoms to prevent infection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3A54A4-A5CE-2448-8D63-7ED1EAFEF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953000"/>
            <a:ext cx="2514600" cy="38204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2DF88B-C6E5-4841-9DF3-890905C53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473" y="5951066"/>
            <a:ext cx="3105899" cy="2181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764D4E-CD83-0D45-B9DB-79689452B7B8}"/>
              </a:ext>
            </a:extLst>
          </p:cNvPr>
          <p:cNvSpPr txBox="1"/>
          <p:nvPr/>
        </p:nvSpPr>
        <p:spPr>
          <a:xfrm>
            <a:off x="846948" y="4589348"/>
            <a:ext cx="188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Birth Control Pills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33FC17-24A4-2D42-B8BE-0C5904C7B355}"/>
              </a:ext>
            </a:extLst>
          </p:cNvPr>
          <p:cNvSpPr txBox="1"/>
          <p:nvPr/>
        </p:nvSpPr>
        <p:spPr>
          <a:xfrm>
            <a:off x="5373216" y="3923928"/>
            <a:ext cx="117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78E12-A733-B948-8F44-EB5B26A1EF09}"/>
              </a:ext>
            </a:extLst>
          </p:cNvPr>
          <p:cNvSpPr txBox="1"/>
          <p:nvPr/>
        </p:nvSpPr>
        <p:spPr>
          <a:xfrm>
            <a:off x="3641427" y="8300259"/>
            <a:ext cx="264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Injectable Hormones</a:t>
            </a:r>
          </a:p>
        </p:txBody>
      </p:sp>
    </p:spTree>
    <p:extLst>
      <p:ext uri="{BB962C8B-B14F-4D97-AF65-F5344CB8AC3E}">
        <p14:creationId xmlns:p14="http://schemas.microsoft.com/office/powerpoint/2010/main" val="1709103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F408C-FF23-EE4B-AFC0-1ADD7147A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PREVENT INFECTION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36FE6-7296-E84D-A298-39E7ACFC6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895552"/>
            <a:ext cx="6172200" cy="6034617"/>
          </a:xfrm>
        </p:spPr>
        <p:txBody>
          <a:bodyPr>
            <a:normAutofit/>
          </a:bodyPr>
          <a:lstStyle/>
          <a:p>
            <a:r>
              <a:rPr lang="en-US" sz="2400" dirty="0"/>
              <a:t>Infection in any part of the body increases the risk of preterm birth</a:t>
            </a:r>
          </a:p>
          <a:p>
            <a:r>
              <a:rPr lang="en-US" sz="2400" dirty="0"/>
              <a:t>It is important to prevent infection and to treat any infection that you already have</a:t>
            </a:r>
          </a:p>
          <a:p>
            <a:r>
              <a:rPr lang="en-US" sz="2400" dirty="0"/>
              <a:t>When the mom is HIV+, preterm babies are more likely to be born with HIV than full term babies</a:t>
            </a:r>
          </a:p>
          <a:p>
            <a:r>
              <a:rPr lang="en-US" sz="2400" dirty="0"/>
              <a:t>It is important to continue taking your medications for HIV or any other infection throughout pregnancy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29EA0-3F8A-7349-9D5F-BF445964D3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32" y="5940152"/>
            <a:ext cx="2345432" cy="254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876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1447800"/>
            <a:ext cx="5857875" cy="69294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©2018 Baylor College of Medicine Abbott Fund Children’s Clinical Centre of Excellence Malawi, Lilongwe, Malawi</a:t>
            </a:r>
          </a:p>
          <a:p>
            <a:pPr>
              <a:buNone/>
            </a:pPr>
            <a:endParaRPr lang="en-US" dirty="0"/>
          </a:p>
          <a:p>
            <a:r>
              <a:rPr lang="en-US" sz="1600" dirty="0"/>
              <a:t>Illustrator: Rogers </a:t>
            </a:r>
            <a:r>
              <a:rPr lang="en-US" sz="1600" dirty="0" err="1"/>
              <a:t>Chilemba</a:t>
            </a:r>
            <a:endParaRPr lang="en-US" sz="1600" dirty="0"/>
          </a:p>
          <a:p>
            <a:r>
              <a:rPr lang="en-US" sz="1600" dirty="0"/>
              <a:t>Creator:</a:t>
            </a:r>
          </a:p>
          <a:p>
            <a:pPr lvl="1"/>
            <a:r>
              <a:rPr lang="en-US" sz="1600" dirty="0"/>
              <a:t>Susan Raine, MD, JD, LLM, MEd</a:t>
            </a:r>
          </a:p>
          <a:p>
            <a:pPr lvl="1"/>
            <a:r>
              <a:rPr lang="en-US" sz="1600" dirty="0"/>
              <a:t>Jane Morris, MD</a:t>
            </a:r>
          </a:p>
          <a:p>
            <a:r>
              <a:rPr lang="en-US" sz="1600" dirty="0"/>
              <a:t>Contributors/Translators:</a:t>
            </a:r>
          </a:p>
          <a:p>
            <a:pPr lvl="1"/>
            <a:r>
              <a:rPr lang="en-US" sz="1600" dirty="0"/>
              <a:t> Deborah </a:t>
            </a:r>
            <a:r>
              <a:rPr lang="en-US" sz="1600" dirty="0" err="1"/>
              <a:t>Nanthuru</a:t>
            </a:r>
            <a:endParaRPr lang="en-US" sz="1600" dirty="0"/>
          </a:p>
          <a:p>
            <a:pPr lvl="1"/>
            <a:r>
              <a:rPr lang="en-US" sz="1600" dirty="0" err="1"/>
              <a:t>Abiba</a:t>
            </a:r>
            <a:r>
              <a:rPr lang="en-US" sz="1600" dirty="0"/>
              <a:t> </a:t>
            </a:r>
            <a:r>
              <a:rPr lang="en-US" sz="1600" dirty="0" err="1"/>
              <a:t>Matengula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sz="1946" dirty="0"/>
              <a:t>A special thanks to our patients for their valuable input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328" y="7271993"/>
            <a:ext cx="1633622" cy="1778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75" y="7538562"/>
            <a:ext cx="1250980" cy="1244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18" y="6258844"/>
            <a:ext cx="2487801" cy="974894"/>
          </a:xfrm>
          <a:prstGeom prst="rect">
            <a:avLst/>
          </a:prstGeom>
        </p:spPr>
      </p:pic>
      <p:pic>
        <p:nvPicPr>
          <p:cNvPr id="1026" name="Picture 1" descr="Description: Description: TCH Logo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32" y="7639977"/>
            <a:ext cx="1585780" cy="104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43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9439A-15A6-C444-88BD-09A0D356D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Antenatal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01F02-CE69-4C4E-AD1C-0E8B4C8596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should keep track of your menstrual cycles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should go to the health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centre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as soon as you know you are pregnant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should plan to attend antenatal care visits at least 4 times during your pregnancy and more if there are complications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3946C-ECC2-CD4A-9712-5E4BE908F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07" y="5529080"/>
            <a:ext cx="3645024" cy="26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38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antenatal care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At your antenatal care visits, you will receive testing to ensure your pregnancy is healthy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Receiving regular antenatal care can help identify if you are at risk for preterm labor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220072"/>
            <a:ext cx="2502673" cy="3442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20" y="3707904"/>
            <a:ext cx="1738048" cy="1913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76" y="5967767"/>
            <a:ext cx="3379248" cy="245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6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 Rounded MT Bold" charset="0"/>
                <a:ea typeface="Arial Rounded MT Bold" charset="0"/>
                <a:cs typeface="Arial Rounded MT Bold" charset="0"/>
              </a:rPr>
              <a:t>WEEk</a:t>
            </a:r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 0-4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Your baby is very tiny, the size of a millet seed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The amniotic sac (bag of fluid that surrounds the baby) and placenta will develop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likely will not experience any symptoms during this time, but some you might feel mild bloating, cramping, spotting or mood swings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b="19024"/>
          <a:stretch/>
        </p:blipFill>
        <p:spPr bwMode="auto">
          <a:xfrm>
            <a:off x="609600" y="6324600"/>
            <a:ext cx="3657600" cy="2819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ve="http://schemas.openxmlformats.org/markup-compatibility/2006"/>
            </a:ext>
          </a:extLst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1109" y="4860032"/>
            <a:ext cx="2679576" cy="26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0443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 Rounded MT Bold" charset="0"/>
                <a:ea typeface="Arial Rounded MT Bold" charset="0"/>
                <a:cs typeface="Arial Rounded MT Bold" charset="0"/>
              </a:rPr>
              <a:t>WEEk</a:t>
            </a:r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 5-8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The baby’s brain, heart, lungs, and kidneys are developing 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The baby’s arms and legs start to grow, and the baby starts to move (but you won’t feel it yet)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may experience nausea and vomiting, mood swings, sore breasts, fatigue, and heightened sense of smell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 b="19192"/>
          <a:stretch/>
        </p:blipFill>
        <p:spPr bwMode="auto">
          <a:xfrm>
            <a:off x="417910" y="4679156"/>
            <a:ext cx="3731170" cy="23411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ve="http://schemas.openxmlformats.org/markup-compatibility/2006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112" y="6588224"/>
            <a:ext cx="1840136" cy="1840136"/>
          </a:xfrm>
          <a:prstGeom prst="rect">
            <a:avLst/>
          </a:prstGeom>
        </p:spPr>
      </p:pic>
      <p:sp>
        <p:nvSpPr>
          <p:cNvPr id="11" name="Left Bracket 10"/>
          <p:cNvSpPr/>
          <p:nvPr/>
        </p:nvSpPr>
        <p:spPr>
          <a:xfrm rot="16200000">
            <a:off x="5250167" y="7804253"/>
            <a:ext cx="71776" cy="750391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75713" y="817944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1cm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52736" y="7452320"/>
            <a:ext cx="2874698" cy="646331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By week 8, your baby is the size of a kidney bean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27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 Rounded MT Bold" charset="0"/>
                <a:ea typeface="Arial Rounded MT Bold" charset="0"/>
                <a:cs typeface="Arial Rounded MT Bold" charset="0"/>
              </a:rPr>
              <a:t>WEEk</a:t>
            </a:r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 9-12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The baby starts to develop fingers and toes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The baby’s eyes and ears have developed, but the eyelids are shut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The baby’s mouth is developing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may notice your clothing feels tighter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 may start to have constipation and heartburn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6" b="21549"/>
          <a:stretch/>
        </p:blipFill>
        <p:spPr bwMode="auto">
          <a:xfrm>
            <a:off x="571500" y="5076056"/>
            <a:ext cx="3510880" cy="2679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ve="http://schemas.openxmlformats.org/markup-compatibility/2006"/>
            </a:ext>
          </a:extLst>
        </p:spPr>
      </p:pic>
      <p:pic>
        <p:nvPicPr>
          <p:cNvPr id="1026" name="Picture 2" descr="mage result for lime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45" y="6564624"/>
            <a:ext cx="1529218" cy="13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30796" y="8014759"/>
            <a:ext cx="2592288" cy="646331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By week 12, your baby is the size of a lime</a:t>
            </a:r>
          </a:p>
        </p:txBody>
      </p:sp>
      <p:sp>
        <p:nvSpPr>
          <p:cNvPr id="9" name="Left Bracket 8"/>
          <p:cNvSpPr/>
          <p:nvPr/>
        </p:nvSpPr>
        <p:spPr>
          <a:xfrm rot="16200000">
            <a:off x="5229936" y="7362386"/>
            <a:ext cx="125552" cy="1437425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06312" y="8419784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5cm</a:t>
            </a:r>
          </a:p>
        </p:txBody>
      </p:sp>
    </p:spTree>
    <p:extLst>
      <p:ext uri="{BB962C8B-B14F-4D97-AF65-F5344CB8AC3E}">
        <p14:creationId xmlns:p14="http://schemas.microsoft.com/office/powerpoint/2010/main" val="1466953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 Rounded MT Bold" charset="0"/>
                <a:ea typeface="Arial Rounded MT Bold" charset="0"/>
                <a:cs typeface="Arial Rounded MT Bold" charset="0"/>
              </a:rPr>
              <a:t>WEEk</a:t>
            </a:r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 13-16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Your baby will start it’s own blood and urine 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Your baby can now make faces</a:t>
            </a: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Vomiting should stop by this time in the pregnancy, and your belly will continue to grow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7" b="22054"/>
          <a:stretch/>
        </p:blipFill>
        <p:spPr bwMode="auto">
          <a:xfrm>
            <a:off x="411828" y="4129830"/>
            <a:ext cx="3305203" cy="2314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ve="http://schemas.openxmlformats.org/markup-compatibility/2006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1828" y="7353433"/>
            <a:ext cx="3186104" cy="646331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By week 16, your baby is the size of </a:t>
            </a:r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an avocado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2054" name="Picture 6" descr="mage result for avocad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088" y="5928839"/>
            <a:ext cx="2109961" cy="214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eft Bracket 9"/>
          <p:cNvSpPr/>
          <p:nvPr/>
        </p:nvSpPr>
        <p:spPr>
          <a:xfrm rot="16200000">
            <a:off x="5015616" y="7209200"/>
            <a:ext cx="142125" cy="1725206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85766" y="8215337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12cm</a:t>
            </a:r>
          </a:p>
        </p:txBody>
      </p:sp>
    </p:spTree>
    <p:extLst>
      <p:ext uri="{BB962C8B-B14F-4D97-AF65-F5344CB8AC3E}">
        <p14:creationId xmlns:p14="http://schemas.microsoft.com/office/powerpoint/2010/main" val="145053331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ingathe PPT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719E8E"/>
      </a:accent1>
      <a:accent2>
        <a:srgbClr val="365047"/>
      </a:accent2>
      <a:accent3>
        <a:srgbClr val="52786B"/>
      </a:accent3>
      <a:accent4>
        <a:srgbClr val="A9C4BB"/>
      </a:accent4>
      <a:accent5>
        <a:srgbClr val="C6D8D1"/>
      </a:accent5>
      <a:accent6>
        <a:srgbClr val="E2EBE8"/>
      </a:accent6>
      <a:hlink>
        <a:srgbClr val="000000"/>
      </a:hlink>
      <a:folHlink>
        <a:srgbClr val="000000"/>
      </a:folHlink>
    </a:clrScheme>
    <a:fontScheme name="Tingathe PP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21065</TotalTime>
  <Words>1729</Words>
  <Application>Microsoft Office PowerPoint</Application>
  <PresentationFormat>On-screen Show (4:3)</PresentationFormat>
  <Paragraphs>210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Arial Rounded MT Bold</vt:lpstr>
      <vt:lpstr>Calibri</vt:lpstr>
      <vt:lpstr>Gill Sans MT</vt:lpstr>
      <vt:lpstr>1_Office Theme</vt:lpstr>
      <vt:lpstr>Office Theme</vt:lpstr>
      <vt:lpstr>Guide to Pregnancy</vt:lpstr>
      <vt:lpstr>Basics of pregnancy</vt:lpstr>
      <vt:lpstr>pregnancy</vt:lpstr>
      <vt:lpstr>Antenatal care</vt:lpstr>
      <vt:lpstr>antenatal care</vt:lpstr>
      <vt:lpstr>WEEk 0-4</vt:lpstr>
      <vt:lpstr>WEEk 5-8</vt:lpstr>
      <vt:lpstr>WEEk 9-12</vt:lpstr>
      <vt:lpstr>WEEk 13-16</vt:lpstr>
      <vt:lpstr>WEEk 17-20</vt:lpstr>
      <vt:lpstr>WEEk 21-24</vt:lpstr>
      <vt:lpstr>WEEk 25-28</vt:lpstr>
      <vt:lpstr>WEEk 29-32</vt:lpstr>
      <vt:lpstr>WEEk 33-36</vt:lpstr>
      <vt:lpstr>WEEk 37-40</vt:lpstr>
      <vt:lpstr>how do you keep your pregnancy healthy?</vt:lpstr>
      <vt:lpstr>Iron supplementation</vt:lpstr>
      <vt:lpstr>Good Nutrition</vt:lpstr>
      <vt:lpstr>You are more likely to deliver your baby too early if…</vt:lpstr>
      <vt:lpstr>When should you go to the health centre?</vt:lpstr>
      <vt:lpstr>contractions</vt:lpstr>
      <vt:lpstr>Leaking of fluid</vt:lpstr>
      <vt:lpstr>Vaginal bleeding</vt:lpstr>
      <vt:lpstr>High blood pressure</vt:lpstr>
      <vt:lpstr>What will happen at the health centre?</vt:lpstr>
      <vt:lpstr>Having a Caesar</vt:lpstr>
      <vt:lpstr>After delivery</vt:lpstr>
      <vt:lpstr>Kangaroo care</vt:lpstr>
      <vt:lpstr>HOSPITAL CARE FOR BABY</vt:lpstr>
      <vt:lpstr>What is preterm delivery?</vt:lpstr>
      <vt:lpstr>How do I know if my baby is preterm?</vt:lpstr>
      <vt:lpstr>Why is preterm birth a problem?</vt:lpstr>
      <vt:lpstr>How do I prevent preterm delivery in future pregnancies?</vt:lpstr>
      <vt:lpstr>PREGNANCY SPACING</vt:lpstr>
      <vt:lpstr>PREVENT INFECTION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CONDOMS</dc:title>
  <dc:creator>Gecko</dc:creator>
  <cp:lastModifiedBy>Seferovic, Maxim Daniel</cp:lastModifiedBy>
  <cp:revision>167</cp:revision>
  <dcterms:created xsi:type="dcterms:W3CDTF">2015-05-15T13:35:23Z</dcterms:created>
  <dcterms:modified xsi:type="dcterms:W3CDTF">2022-02-11T22:36:12Z</dcterms:modified>
</cp:coreProperties>
</file>